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4"/>
  </p:notesMasterIdLst>
  <p:sldIdLst>
    <p:sldId id="282" r:id="rId5"/>
    <p:sldId id="269" r:id="rId6"/>
    <p:sldId id="271" r:id="rId7"/>
    <p:sldId id="275" r:id="rId8"/>
    <p:sldId id="277" r:id="rId9"/>
    <p:sldId id="278" r:id="rId10"/>
    <p:sldId id="279" r:id="rId11"/>
    <p:sldId id="280" r:id="rId12"/>
    <p:sldId id="281" r:id="rId13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F726F-E1D8-4774-B05E-75CB0AAC6CDE}" v="1" dt="2023-08-04T16:45:45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9"/>
  </p:normalViewPr>
  <p:slideViewPr>
    <p:cSldViewPr snapToGrid="0">
      <p:cViewPr varScale="1">
        <p:scale>
          <a:sx n="93" d="100"/>
          <a:sy n="93" d="100"/>
        </p:scale>
        <p:origin x="21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trala, Kumaraswamy Naidu" userId="8f131c72-d9e8-4c22-bc80-0b7f800791cf" providerId="ADAL" clId="{0BAF726F-E1D8-4774-B05E-75CB0AAC6CDE}"/>
    <pc:docChg chg="custSel modSld">
      <pc:chgData name="Chitrala, Kumaraswamy Naidu" userId="8f131c72-d9e8-4c22-bc80-0b7f800791cf" providerId="ADAL" clId="{0BAF726F-E1D8-4774-B05E-75CB0AAC6CDE}" dt="2023-08-04T16:45:58.874" v="26" actId="478"/>
      <pc:docMkLst>
        <pc:docMk/>
      </pc:docMkLst>
      <pc:sldChg chg="modSp mod">
        <pc:chgData name="Chitrala, Kumaraswamy Naidu" userId="8f131c72-d9e8-4c22-bc80-0b7f800791cf" providerId="ADAL" clId="{0BAF726F-E1D8-4774-B05E-75CB0AAC6CDE}" dt="2023-08-04T16:45:15.569" v="19" actId="14100"/>
        <pc:sldMkLst>
          <pc:docMk/>
          <pc:sldMk cId="723949061" sldId="271"/>
        </pc:sldMkLst>
        <pc:spChg chg="mod">
          <ac:chgData name="Chitrala, Kumaraswamy Naidu" userId="8f131c72-d9e8-4c22-bc80-0b7f800791cf" providerId="ADAL" clId="{0BAF726F-E1D8-4774-B05E-75CB0AAC6CDE}" dt="2023-08-04T16:45:15.569" v="19" actId="14100"/>
          <ac:spMkLst>
            <pc:docMk/>
            <pc:sldMk cId="723949061" sldId="271"/>
            <ac:spMk id="22" creationId="{F6B6C244-1880-AD4E-E759-A30036815E31}"/>
          </ac:spMkLst>
        </pc:spChg>
      </pc:sldChg>
      <pc:sldChg chg="addSp delSp modSp mod">
        <pc:chgData name="Chitrala, Kumaraswamy Naidu" userId="8f131c72-d9e8-4c22-bc80-0b7f800791cf" providerId="ADAL" clId="{0BAF726F-E1D8-4774-B05E-75CB0AAC6CDE}" dt="2023-08-04T16:45:58.874" v="26" actId="478"/>
        <pc:sldMkLst>
          <pc:docMk/>
          <pc:sldMk cId="3104294073" sldId="275"/>
        </pc:sldMkLst>
        <pc:spChg chg="add del mod">
          <ac:chgData name="Chitrala, Kumaraswamy Naidu" userId="8f131c72-d9e8-4c22-bc80-0b7f800791cf" providerId="ADAL" clId="{0BAF726F-E1D8-4774-B05E-75CB0AAC6CDE}" dt="2023-08-04T16:45:58.874" v="26" actId="478"/>
          <ac:spMkLst>
            <pc:docMk/>
            <pc:sldMk cId="3104294073" sldId="275"/>
            <ac:spMk id="2" creationId="{18AA9AD9-B067-13E6-F600-07E99718751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E392F-A591-4A79-BA5D-5DDC71EAFE2B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3DDD5-B792-47D4-99BD-13D4B1739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2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13DDD5-B792-47D4-99BD-13D4B1739D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31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54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0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8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0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9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0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8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1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1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5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03F7-C905-4617-B518-8EC4A4366CA0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36AF3-D8BD-45A8-9B6D-37618FEDA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5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12" Type="http://schemas.openxmlformats.org/officeDocument/2006/relationships/image" Target="../media/image18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11" Type="http://schemas.openxmlformats.org/officeDocument/2006/relationships/image" Target="../media/image28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72EFA2-1A73-7241-8895-F44FD7AA3D08}"/>
              </a:ext>
            </a:extLst>
          </p:cNvPr>
          <p:cNvSpPr txBox="1"/>
          <p:nvPr/>
        </p:nvSpPr>
        <p:spPr>
          <a:xfrm>
            <a:off x="4572" y="6040150"/>
            <a:ext cx="9139428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sz="900" b="1" dirty="0">
                <a:latin typeface="Times New Roman"/>
                <a:cs typeface="Times New Roman"/>
              </a:rPr>
              <a:t>Supplementary Figure 1. Differential gene expression analysis using GEO2R. </a:t>
            </a:r>
            <a:r>
              <a:rPr lang="en-US" sz="900" dirty="0">
                <a:latin typeface="Times New Roman"/>
                <a:cs typeface="Times New Roman"/>
              </a:rPr>
              <a:t>A) Box plot summarizing the samples from control and FTD groups in the GEO dataset GSE193391 considered for our study. B) Volcano plot summarizing the differentially expressed genes between </a:t>
            </a:r>
            <a:r>
              <a:rPr lang="pt-BR" sz="900" dirty="0" err="1">
                <a:latin typeface="Times New Roman"/>
                <a:cs typeface="Times New Roman"/>
              </a:rPr>
              <a:t>control</a:t>
            </a:r>
            <a:r>
              <a:rPr lang="pt-BR" sz="900" dirty="0">
                <a:latin typeface="Times New Roman"/>
                <a:cs typeface="Times New Roman"/>
              </a:rPr>
              <a:t> (n=8) </a:t>
            </a:r>
            <a:r>
              <a:rPr lang="pt-BR" sz="900" dirty="0" err="1">
                <a:latin typeface="Times New Roman"/>
                <a:cs typeface="Times New Roman"/>
              </a:rPr>
              <a:t>and</a:t>
            </a:r>
            <a:r>
              <a:rPr lang="pt-BR" sz="900" dirty="0">
                <a:latin typeface="Times New Roman"/>
                <a:cs typeface="Times New Roman"/>
              </a:rPr>
              <a:t> FTD (n=8) samples </a:t>
            </a:r>
            <a:r>
              <a:rPr lang="pt-BR" sz="900" dirty="0" err="1">
                <a:latin typeface="Times New Roman"/>
                <a:cs typeface="Times New Roman"/>
              </a:rPr>
              <a:t>from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the</a:t>
            </a:r>
            <a:r>
              <a:rPr lang="pt-BR" sz="900" dirty="0">
                <a:latin typeface="Times New Roman"/>
                <a:cs typeface="Times New Roman"/>
              </a:rPr>
              <a:t> GEO </a:t>
            </a:r>
            <a:r>
              <a:rPr lang="pt-BR" sz="900" dirty="0" err="1">
                <a:latin typeface="Times New Roman"/>
                <a:cs typeface="Times New Roman"/>
              </a:rPr>
              <a:t>dataset</a:t>
            </a:r>
            <a:r>
              <a:rPr lang="pt-BR" sz="900" dirty="0">
                <a:latin typeface="Times New Roman"/>
                <a:cs typeface="Times New Roman"/>
              </a:rPr>
              <a:t> GSE193391. </a:t>
            </a:r>
            <a:r>
              <a:rPr lang="pt-BR" sz="900" dirty="0" err="1">
                <a:latin typeface="Times New Roman"/>
                <a:cs typeface="Times New Roman"/>
              </a:rPr>
              <a:t>Red</a:t>
            </a:r>
            <a:r>
              <a:rPr lang="pt-BR" sz="900" dirty="0">
                <a:latin typeface="Times New Roman"/>
                <a:cs typeface="Times New Roman"/>
              </a:rPr>
              <a:t> color </a:t>
            </a:r>
            <a:r>
              <a:rPr lang="pt-BR" sz="900" dirty="0" err="1">
                <a:latin typeface="Times New Roman"/>
                <a:cs typeface="Times New Roman"/>
              </a:rPr>
              <a:t>dots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represent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the</a:t>
            </a:r>
            <a:r>
              <a:rPr lang="pt-BR" sz="900" dirty="0">
                <a:latin typeface="Times New Roman"/>
                <a:cs typeface="Times New Roman"/>
              </a:rPr>
              <a:t> genes </a:t>
            </a:r>
            <a:r>
              <a:rPr lang="pt-BR" sz="900" dirty="0" err="1">
                <a:latin typeface="Times New Roman"/>
                <a:cs typeface="Times New Roman"/>
              </a:rPr>
              <a:t>that</a:t>
            </a:r>
            <a:r>
              <a:rPr lang="pt-BR" sz="900" dirty="0">
                <a:latin typeface="Times New Roman"/>
                <a:cs typeface="Times New Roman"/>
              </a:rPr>
              <a:t> are </a:t>
            </a:r>
            <a:r>
              <a:rPr lang="pt-BR" sz="900" dirty="0" err="1">
                <a:latin typeface="Times New Roman"/>
                <a:cs typeface="Times New Roman"/>
              </a:rPr>
              <a:t>significantly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upregulated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at</a:t>
            </a:r>
            <a:r>
              <a:rPr lang="pt-BR" sz="900" dirty="0">
                <a:latin typeface="Times New Roman"/>
                <a:cs typeface="Times New Roman"/>
              </a:rPr>
              <a:t> a p-</a:t>
            </a:r>
            <a:r>
              <a:rPr lang="pt-BR" sz="900" dirty="0" err="1">
                <a:latin typeface="Times New Roman"/>
                <a:cs typeface="Times New Roman"/>
              </a:rPr>
              <a:t>value</a:t>
            </a:r>
            <a:r>
              <a:rPr lang="pt-BR" sz="900" dirty="0">
                <a:latin typeface="Times New Roman"/>
                <a:cs typeface="Times New Roman"/>
              </a:rPr>
              <a:t>&lt;0.05 </a:t>
            </a:r>
            <a:r>
              <a:rPr lang="pt-BR" sz="900" dirty="0" err="1">
                <a:latin typeface="Times New Roman"/>
                <a:cs typeface="Times New Roman"/>
              </a:rPr>
              <a:t>using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Bonferroni</a:t>
            </a:r>
            <a:r>
              <a:rPr lang="pt-BR" sz="900" dirty="0">
                <a:latin typeface="Times New Roman"/>
                <a:cs typeface="Times New Roman"/>
              </a:rPr>
              <a:t> FDR </a:t>
            </a:r>
            <a:r>
              <a:rPr lang="pt-BR" sz="900" dirty="0" err="1">
                <a:latin typeface="Times New Roman"/>
                <a:cs typeface="Times New Roman"/>
              </a:rPr>
              <a:t>adjustment</a:t>
            </a:r>
            <a:r>
              <a:rPr lang="pt-BR" sz="900" dirty="0">
                <a:latin typeface="Times New Roman"/>
                <a:cs typeface="Times New Roman"/>
              </a:rPr>
              <a:t>. Blue color </a:t>
            </a:r>
            <a:r>
              <a:rPr lang="pt-BR" sz="900" dirty="0" err="1">
                <a:latin typeface="Times New Roman"/>
                <a:cs typeface="Times New Roman"/>
              </a:rPr>
              <a:t>dots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represent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the</a:t>
            </a:r>
            <a:r>
              <a:rPr lang="pt-BR" sz="900" dirty="0">
                <a:latin typeface="Times New Roman"/>
                <a:cs typeface="Times New Roman"/>
              </a:rPr>
              <a:t> genes </a:t>
            </a:r>
            <a:r>
              <a:rPr lang="pt-BR" sz="900" dirty="0" err="1">
                <a:latin typeface="Times New Roman"/>
                <a:cs typeface="Times New Roman"/>
              </a:rPr>
              <a:t>that</a:t>
            </a:r>
            <a:r>
              <a:rPr lang="pt-BR" sz="900" dirty="0">
                <a:latin typeface="Times New Roman"/>
                <a:cs typeface="Times New Roman"/>
              </a:rPr>
              <a:t> are </a:t>
            </a:r>
            <a:r>
              <a:rPr lang="pt-BR" sz="900" dirty="0" err="1">
                <a:latin typeface="Times New Roman"/>
                <a:cs typeface="Times New Roman"/>
              </a:rPr>
              <a:t>significantly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downregulated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at</a:t>
            </a:r>
            <a:r>
              <a:rPr lang="pt-BR" sz="900" dirty="0">
                <a:latin typeface="Times New Roman"/>
                <a:cs typeface="Times New Roman"/>
              </a:rPr>
              <a:t> a p-</a:t>
            </a:r>
            <a:r>
              <a:rPr lang="pt-BR" sz="900" dirty="0" err="1">
                <a:latin typeface="Times New Roman"/>
                <a:cs typeface="Times New Roman"/>
              </a:rPr>
              <a:t>value</a:t>
            </a:r>
            <a:r>
              <a:rPr lang="pt-BR" sz="900" dirty="0">
                <a:latin typeface="Times New Roman"/>
                <a:cs typeface="Times New Roman"/>
              </a:rPr>
              <a:t>&lt;0.05 </a:t>
            </a:r>
            <a:r>
              <a:rPr lang="pt-BR" sz="900" dirty="0" err="1">
                <a:latin typeface="Times New Roman"/>
                <a:cs typeface="Times New Roman"/>
              </a:rPr>
              <a:t>using</a:t>
            </a:r>
            <a:r>
              <a:rPr lang="pt-BR" sz="900" dirty="0">
                <a:latin typeface="Times New Roman"/>
                <a:cs typeface="Times New Roman"/>
              </a:rPr>
              <a:t> </a:t>
            </a:r>
            <a:r>
              <a:rPr lang="pt-BR" sz="900" dirty="0" err="1">
                <a:latin typeface="Times New Roman"/>
                <a:cs typeface="Times New Roman"/>
              </a:rPr>
              <a:t>Bonferroni</a:t>
            </a:r>
            <a:r>
              <a:rPr lang="pt-BR" sz="900" dirty="0">
                <a:latin typeface="Times New Roman"/>
                <a:cs typeface="Times New Roman"/>
              </a:rPr>
              <a:t> FDR </a:t>
            </a:r>
            <a:r>
              <a:rPr lang="pt-BR" sz="900" dirty="0" err="1">
                <a:latin typeface="Times New Roman"/>
                <a:cs typeface="Times New Roman"/>
              </a:rPr>
              <a:t>adjustment</a:t>
            </a:r>
            <a:r>
              <a:rPr lang="pt-BR" sz="900" dirty="0">
                <a:latin typeface="Times New Roman"/>
                <a:cs typeface="Times New Roman"/>
              </a:rPr>
              <a:t>. </a:t>
            </a:r>
            <a:endParaRPr lang="en-US" sz="9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A65D52-2151-D75F-5F94-DF5C3F45F658}"/>
              </a:ext>
            </a:extLst>
          </p:cNvPr>
          <p:cNvSpPr txBox="1"/>
          <p:nvPr/>
        </p:nvSpPr>
        <p:spPr>
          <a:xfrm>
            <a:off x="258053" y="2441300"/>
            <a:ext cx="3064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650C35-D9BE-05B5-87EE-6CB9CA3CF89B}"/>
              </a:ext>
            </a:extLst>
          </p:cNvPr>
          <p:cNvSpPr txBox="1"/>
          <p:nvPr/>
        </p:nvSpPr>
        <p:spPr>
          <a:xfrm>
            <a:off x="4507706" y="244130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73AC2412-38AB-04E9-8045-197081924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08" y="2649051"/>
            <a:ext cx="2866274" cy="27154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BE6776-59B3-C752-E9C5-4B11D4668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833" y="2649050"/>
            <a:ext cx="3415799" cy="271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5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world&#10;&#10;Description automatically generated with low confidence">
            <a:extLst>
              <a:ext uri="{FF2B5EF4-FFF2-40B4-BE49-F238E27FC236}">
                <a16:creationId xmlns:a16="http://schemas.microsoft.com/office/drawing/2014/main" id="{99AD90C3-D6BC-4B71-38AF-AB4429881F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5181" r="14191" b="12077"/>
          <a:stretch/>
        </p:blipFill>
        <p:spPr>
          <a:xfrm>
            <a:off x="4193275" y="2000250"/>
            <a:ext cx="3959402" cy="23030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74C434-D151-1F12-6827-D9DFDA72CD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730" t="17763" r="5051" b="64233"/>
          <a:stretch/>
        </p:blipFill>
        <p:spPr>
          <a:xfrm>
            <a:off x="8535909" y="2058254"/>
            <a:ext cx="574087" cy="10645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3DB064-B59D-C97B-3B3C-50A506BD4946}"/>
              </a:ext>
            </a:extLst>
          </p:cNvPr>
          <p:cNvSpPr txBox="1"/>
          <p:nvPr/>
        </p:nvSpPr>
        <p:spPr>
          <a:xfrm>
            <a:off x="7119322" y="2058252"/>
            <a:ext cx="8554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VDAC1</a:t>
            </a: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B0899913-7293-3029-00E4-9E3A845C13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275" y="4357898"/>
            <a:ext cx="4002206" cy="27244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EDB38B-C9C8-3DA5-A055-24719ACFD560}"/>
              </a:ext>
            </a:extLst>
          </p:cNvPr>
          <p:cNvSpPr txBox="1"/>
          <p:nvPr/>
        </p:nvSpPr>
        <p:spPr>
          <a:xfrm>
            <a:off x="7119322" y="4660001"/>
            <a:ext cx="8554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AKT3</a:t>
            </a:r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FE1A2FB3-7985-C032-B8E5-3DA851593C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t="4578" r="13979" b="12503"/>
          <a:stretch/>
        </p:blipFill>
        <p:spPr>
          <a:xfrm>
            <a:off x="88712" y="2880532"/>
            <a:ext cx="3993913" cy="25316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EE8130-1309-9DB1-6C3C-248AAF2B5C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9678" t="16202" r="5791" b="72348"/>
          <a:stretch/>
        </p:blipFill>
        <p:spPr>
          <a:xfrm>
            <a:off x="116007" y="5548670"/>
            <a:ext cx="627797" cy="9962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A12424-C4A6-57ED-D527-C351B1D0058C}"/>
              </a:ext>
            </a:extLst>
          </p:cNvPr>
          <p:cNvSpPr txBox="1"/>
          <p:nvPr/>
        </p:nvSpPr>
        <p:spPr>
          <a:xfrm>
            <a:off x="1903780" y="2590502"/>
            <a:ext cx="13985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Breast cancer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46D4D9-6520-8E4A-254C-D00F8E1F9D9E}"/>
              </a:ext>
            </a:extLst>
          </p:cNvPr>
          <p:cNvSpPr txBox="1"/>
          <p:nvPr/>
        </p:nvSpPr>
        <p:spPr>
          <a:xfrm>
            <a:off x="234059" y="7219344"/>
            <a:ext cx="9144000" cy="20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sz="900" b="1" dirty="0">
                <a:latin typeface="Times New Roman"/>
                <a:cs typeface="Times New Roman"/>
              </a:rPr>
              <a:t>Supplementary Figure 2. </a:t>
            </a:r>
            <a:r>
              <a:rPr lang="en-US" sz="900" dirty="0">
                <a:latin typeface="Times New Roman"/>
                <a:cs typeface="Times New Roman"/>
              </a:rPr>
              <a:t>t-</a:t>
            </a:r>
            <a:r>
              <a:rPr lang="en-US" sz="900" dirty="0" err="1">
                <a:latin typeface="Times New Roman"/>
                <a:cs typeface="Times New Roman"/>
              </a:rPr>
              <a:t>sne</a:t>
            </a:r>
            <a:r>
              <a:rPr lang="en-US" sz="900" dirty="0">
                <a:latin typeface="Times New Roman"/>
                <a:cs typeface="Times New Roman"/>
              </a:rPr>
              <a:t> plot showing the expression of FTD-breast cancer comorbid genes in different breast cancer subtypes at single cell level. </a:t>
            </a:r>
            <a:endParaRPr lang="en-US" sz="9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763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47B432-FFD3-6919-71F8-FD1E7EC5E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976" y="786560"/>
            <a:ext cx="2259284" cy="22592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2B02A9-1E71-0BCF-861C-CA97616B5701}"/>
              </a:ext>
            </a:extLst>
          </p:cNvPr>
          <p:cNvSpPr txBox="1"/>
          <p:nvPr/>
        </p:nvSpPr>
        <p:spPr>
          <a:xfrm>
            <a:off x="177486" y="287085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rs2502342</a:t>
            </a:r>
            <a:endParaRPr lang="en-US" sz="13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14F6EE-1992-BD6B-593A-05378A6A6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13" y="786560"/>
            <a:ext cx="2259284" cy="22592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B7F0D3-1106-2C08-5428-80F83910B5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308" y="3741880"/>
            <a:ext cx="2259284" cy="22592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2662587-0290-B127-E144-60E370C17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591" y="786560"/>
            <a:ext cx="2259284" cy="22592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A48F430-948B-65A7-FDFA-A2F544D15E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1880"/>
            <a:ext cx="2259284" cy="22592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B50D5A-EAD8-8451-7B1D-FC5CCB7913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402" y="786560"/>
            <a:ext cx="2259284" cy="225928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E66EC0-2496-ED36-233D-24186B893BEA}"/>
              </a:ext>
            </a:extLst>
          </p:cNvPr>
          <p:cNvSpPr txBox="1"/>
          <p:nvPr/>
        </p:nvSpPr>
        <p:spPr>
          <a:xfrm>
            <a:off x="6249856" y="235090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rs12077950</a:t>
            </a:r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5EA2B5-D8E3-2C5B-B3E1-AB9C873E3CCC}"/>
              </a:ext>
            </a:extLst>
          </p:cNvPr>
          <p:cNvSpPr txBox="1"/>
          <p:nvPr/>
        </p:nvSpPr>
        <p:spPr>
          <a:xfrm>
            <a:off x="179448" y="3245237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rs9725721</a:t>
            </a:r>
            <a:endParaRPr lang="en-US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FC58EA-6F8A-F407-9A26-58CA48D147C1}"/>
              </a:ext>
            </a:extLst>
          </p:cNvPr>
          <p:cNvSpPr txBox="1"/>
          <p:nvPr/>
        </p:nvSpPr>
        <p:spPr>
          <a:xfrm>
            <a:off x="2370193" y="3147191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F) rs6429391</a:t>
            </a:r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138254-244D-ED4D-44E3-850D6EF1CE5E}"/>
              </a:ext>
            </a:extLst>
          </p:cNvPr>
          <p:cNvSpPr txBox="1"/>
          <p:nvPr/>
        </p:nvSpPr>
        <p:spPr>
          <a:xfrm>
            <a:off x="2101617" y="287085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rs2998662</a:t>
            </a:r>
            <a:endParaRPr lang="en-US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5EFE54-C138-7641-85DD-0199FEDD7751}"/>
              </a:ext>
            </a:extLst>
          </p:cNvPr>
          <p:cNvSpPr txBox="1"/>
          <p:nvPr/>
        </p:nvSpPr>
        <p:spPr>
          <a:xfrm>
            <a:off x="4025748" y="235090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rs2998661</a:t>
            </a:r>
            <a:endParaRPr lang="en-US" sz="13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F6EFF4-B184-158F-EA76-D9F041A7EE81}"/>
              </a:ext>
            </a:extLst>
          </p:cNvPr>
          <p:cNvSpPr txBox="1"/>
          <p:nvPr/>
        </p:nvSpPr>
        <p:spPr>
          <a:xfrm>
            <a:off x="4555612" y="3166041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G) rs6429389</a:t>
            </a:r>
            <a:endParaRPr lang="en-US" sz="13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BB2828-19A5-D2A5-3504-C6B152EE0F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422" y="3741880"/>
            <a:ext cx="2259284" cy="22592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D10193-F616-59C9-E721-76D3A232C3F3}"/>
              </a:ext>
            </a:extLst>
          </p:cNvPr>
          <p:cNvSpPr txBox="1"/>
          <p:nvPr/>
        </p:nvSpPr>
        <p:spPr>
          <a:xfrm>
            <a:off x="6916211" y="3254110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H) rs12075066</a:t>
            </a:r>
            <a:endParaRPr lang="en-US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4C696C-DE13-31E9-AE1C-5E546A7180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268" y="3741880"/>
            <a:ext cx="2259284" cy="2259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4B2B60-E4D0-F134-BF7A-6DEA4352F77F}"/>
              </a:ext>
            </a:extLst>
          </p:cNvPr>
          <p:cNvSpPr txBox="1"/>
          <p:nvPr/>
        </p:nvSpPr>
        <p:spPr>
          <a:xfrm>
            <a:off x="374993" y="6197725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 rs12078540</a:t>
            </a:r>
            <a:endParaRPr lang="en-US" sz="13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A7A1B2-4898-A971-58F3-91C6AFEC1B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631"/>
            <a:ext cx="2259284" cy="22592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592C83-662A-7180-7C9B-1B247BA6EE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564" y="6597631"/>
            <a:ext cx="2259284" cy="22592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BF447B-E481-B6AE-7423-09EE0EC64B39}"/>
              </a:ext>
            </a:extLst>
          </p:cNvPr>
          <p:cNvSpPr txBox="1"/>
          <p:nvPr/>
        </p:nvSpPr>
        <p:spPr>
          <a:xfrm>
            <a:off x="2633443" y="6197725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J) rs12073551</a:t>
            </a:r>
            <a:endParaRPr lang="en-US" sz="135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4D2243-29E5-F342-2B02-CD76ABA7574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62" y="6523579"/>
            <a:ext cx="2259284" cy="22592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6B6C244-1880-AD4E-E759-A30036815E31}"/>
              </a:ext>
            </a:extLst>
          </p:cNvPr>
          <p:cNvSpPr txBox="1"/>
          <p:nvPr/>
        </p:nvSpPr>
        <p:spPr>
          <a:xfrm>
            <a:off x="560304" y="8852864"/>
            <a:ext cx="8285745" cy="20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sz="900" b="1" dirty="0">
                <a:latin typeface="Times New Roman"/>
                <a:cs typeface="Times New Roman"/>
              </a:rPr>
              <a:t>Supplementary Figure 3. </a:t>
            </a:r>
            <a:r>
              <a:rPr lang="en-US" sz="900" dirty="0">
                <a:latin typeface="Times New Roman"/>
                <a:cs typeface="Times New Roman"/>
              </a:rPr>
              <a:t>List of  3′ untranslated region (UTR) alternative polyadenylation quantitative trait loci (3′aQTLs) in </a:t>
            </a:r>
            <a:r>
              <a:rPr lang="en-US" sz="900" dirty="0" err="1">
                <a:solidFill>
                  <a:srgbClr val="333333"/>
                </a:solidFill>
                <a:latin typeface="Times New Roman"/>
                <a:cs typeface="Times New Roman"/>
              </a:rPr>
              <a:t>Brain_Frontal_Cortex</a:t>
            </a:r>
            <a:r>
              <a:rPr lang="en-US" sz="900" dirty="0">
                <a:solidFill>
                  <a:srgbClr val="333333"/>
                </a:solidFill>
                <a:latin typeface="Times New Roman"/>
                <a:cs typeface="Times New Roman"/>
              </a:rPr>
              <a:t> for </a:t>
            </a:r>
            <a:r>
              <a:rPr lang="en-US" sz="900" i="1" dirty="0">
                <a:solidFill>
                  <a:srgbClr val="333333"/>
                </a:solidFill>
                <a:latin typeface="Times New Roman"/>
                <a:cs typeface="Times New Roman"/>
              </a:rPr>
              <a:t>AKT3</a:t>
            </a:r>
            <a:r>
              <a:rPr lang="en-US" sz="900" dirty="0">
                <a:solidFill>
                  <a:srgbClr val="333333"/>
                </a:solidFill>
                <a:latin typeface="Times New Roman"/>
                <a:cs typeface="Times New Roman"/>
              </a:rPr>
              <a:t> gene  </a:t>
            </a:r>
            <a:r>
              <a:rPr lang="en-US" sz="900" dirty="0">
                <a:latin typeface="Times New Roman"/>
                <a:cs typeface="Times New Roman"/>
              </a:rPr>
              <a:t> </a:t>
            </a:r>
            <a:endParaRPr lang="en-US" sz="9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DEFE25-0CD9-A37F-EF39-50B98F89A031}"/>
              </a:ext>
            </a:extLst>
          </p:cNvPr>
          <p:cNvSpPr txBox="1"/>
          <p:nvPr/>
        </p:nvSpPr>
        <p:spPr>
          <a:xfrm>
            <a:off x="5159721" y="6149356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K) rs12087532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723949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2B02A9-1E71-0BCF-861C-CA97616B5701}"/>
              </a:ext>
            </a:extLst>
          </p:cNvPr>
          <p:cNvSpPr txBox="1"/>
          <p:nvPr/>
        </p:nvSpPr>
        <p:spPr>
          <a:xfrm>
            <a:off x="47859" y="150792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rs12941832</a:t>
            </a:r>
            <a:endParaRPr lang="en-US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E66EC0-2496-ED36-233D-24186B893BEA}"/>
              </a:ext>
            </a:extLst>
          </p:cNvPr>
          <p:cNvSpPr txBox="1"/>
          <p:nvPr/>
        </p:nvSpPr>
        <p:spPr>
          <a:xfrm>
            <a:off x="6590209" y="132468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rs4793148</a:t>
            </a:r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5EA2B5-D8E3-2C5B-B3E1-AB9C873E3CCC}"/>
              </a:ext>
            </a:extLst>
          </p:cNvPr>
          <p:cNvSpPr txBox="1"/>
          <p:nvPr/>
        </p:nvSpPr>
        <p:spPr>
          <a:xfrm>
            <a:off x="47859" y="2860201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rs3764840</a:t>
            </a:r>
            <a:endParaRPr lang="en-US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FC58EA-6F8A-F407-9A26-58CA48D147C1}"/>
              </a:ext>
            </a:extLst>
          </p:cNvPr>
          <p:cNvSpPr txBox="1"/>
          <p:nvPr/>
        </p:nvSpPr>
        <p:spPr>
          <a:xfrm>
            <a:off x="2307146" y="2752982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F) rs3760382</a:t>
            </a:r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138254-244D-ED4D-44E3-850D6EF1CE5E}"/>
              </a:ext>
            </a:extLst>
          </p:cNvPr>
          <p:cNvSpPr txBox="1"/>
          <p:nvPr/>
        </p:nvSpPr>
        <p:spPr>
          <a:xfrm>
            <a:off x="2042434" y="150792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rs32902223</a:t>
            </a:r>
            <a:endParaRPr lang="en-US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5EFE54-C138-7641-85DD-0199FEDD7751}"/>
              </a:ext>
            </a:extLst>
          </p:cNvPr>
          <p:cNvSpPr txBox="1"/>
          <p:nvPr/>
        </p:nvSpPr>
        <p:spPr>
          <a:xfrm>
            <a:off x="4286508" y="144825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rs9895349</a:t>
            </a:r>
            <a:endParaRPr lang="en-US" sz="13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CD35C0-AF5D-C110-F58B-5EDCA5A6B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313" y="450875"/>
            <a:ext cx="2259285" cy="2259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F92335-8134-B1D2-5EB3-D63C5CBEB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409" y="472286"/>
            <a:ext cx="2259285" cy="22592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471F10-6BFD-98F9-B066-93405DC762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99" y="450874"/>
            <a:ext cx="2259286" cy="22592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E05B19-C644-C4A5-BDBA-7EC5E5E06B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002" y="471073"/>
            <a:ext cx="2259286" cy="22592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775993E-F2FB-E148-DEE4-2C11262471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878" y="3034077"/>
            <a:ext cx="2259287" cy="22592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1D5DF2-3423-C475-9E39-91F3873B35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028" y="3074475"/>
            <a:ext cx="2259285" cy="22592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8BB22D-79D0-6859-5AC3-12A73C6BFE60}"/>
              </a:ext>
            </a:extLst>
          </p:cNvPr>
          <p:cNvSpPr txBox="1"/>
          <p:nvPr/>
        </p:nvSpPr>
        <p:spPr>
          <a:xfrm>
            <a:off x="4308313" y="2758950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G) rs4426386</a:t>
            </a:r>
            <a:endParaRPr lang="en-US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66E75-F2F1-09CA-453E-C742A568C4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982" y="3114874"/>
            <a:ext cx="2259284" cy="2259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AFF673-9DCB-DFFA-E264-F0FCA7B721CF}"/>
              </a:ext>
            </a:extLst>
          </p:cNvPr>
          <p:cNvSpPr txBox="1"/>
          <p:nvPr/>
        </p:nvSpPr>
        <p:spPr>
          <a:xfrm>
            <a:off x="6590209" y="2774393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H) rs2337848</a:t>
            </a:r>
            <a:endParaRPr lang="en-US" sz="13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446365-8DCE-58A6-A4D0-AA581699BC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219" y="3074476"/>
            <a:ext cx="2259284" cy="22592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7DC999-5762-AE46-7123-86D8519AD829}"/>
              </a:ext>
            </a:extLst>
          </p:cNvPr>
          <p:cNvSpPr txBox="1"/>
          <p:nvPr/>
        </p:nvSpPr>
        <p:spPr>
          <a:xfrm>
            <a:off x="266238" y="5594061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 rs9893320</a:t>
            </a:r>
            <a:endParaRPr lang="en-US" sz="135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E339B0-073D-EA63-81D2-BCC8D0E74A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7" y="5935244"/>
            <a:ext cx="2259284" cy="22592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17525B-E966-5B99-5883-8A6B7D77A7C0}"/>
              </a:ext>
            </a:extLst>
          </p:cNvPr>
          <p:cNvSpPr txBox="1"/>
          <p:nvPr/>
        </p:nvSpPr>
        <p:spPr>
          <a:xfrm>
            <a:off x="2525524" y="5606388"/>
            <a:ext cx="158505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J) rs9911454</a:t>
            </a:r>
            <a:endParaRPr lang="en-US" sz="135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09A0657-9530-2895-9F4D-5A6E972C4A6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16" y="5947571"/>
            <a:ext cx="2259284" cy="22592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CEC67EB-795E-268F-AEC5-DBFE2C65B8D9}"/>
              </a:ext>
            </a:extLst>
          </p:cNvPr>
          <p:cNvSpPr txBox="1"/>
          <p:nvPr/>
        </p:nvSpPr>
        <p:spPr>
          <a:xfrm>
            <a:off x="171697" y="8664066"/>
            <a:ext cx="9144000" cy="20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sz="900" b="1" dirty="0">
                <a:latin typeface="Times New Roman"/>
                <a:cs typeface="Times New Roman"/>
              </a:rPr>
              <a:t>Supplementary Figure 4. </a:t>
            </a:r>
            <a:r>
              <a:rPr lang="en-US" sz="900" dirty="0">
                <a:latin typeface="Times New Roman"/>
                <a:cs typeface="Times New Roman"/>
              </a:rPr>
              <a:t>List of  3’aQTLs in </a:t>
            </a:r>
            <a:r>
              <a:rPr lang="en-US" sz="900" dirty="0" err="1">
                <a:solidFill>
                  <a:srgbClr val="333333"/>
                </a:solidFill>
                <a:latin typeface="Times New Roman"/>
                <a:cs typeface="Times New Roman"/>
              </a:rPr>
              <a:t>Brain_Frontal_Cortex</a:t>
            </a:r>
            <a:r>
              <a:rPr lang="en-US" sz="900" dirty="0">
                <a:solidFill>
                  <a:srgbClr val="333333"/>
                </a:solidFill>
                <a:latin typeface="Times New Roman"/>
                <a:cs typeface="Times New Roman"/>
              </a:rPr>
              <a:t> for </a:t>
            </a:r>
            <a:r>
              <a:rPr lang="en-US" sz="900" i="1" dirty="0">
                <a:solidFill>
                  <a:srgbClr val="333333"/>
                </a:solidFill>
                <a:latin typeface="Times New Roman"/>
                <a:cs typeface="Times New Roman"/>
              </a:rPr>
              <a:t>GFAP</a:t>
            </a:r>
            <a:r>
              <a:rPr lang="en-US" sz="900" dirty="0">
                <a:solidFill>
                  <a:srgbClr val="333333"/>
                </a:solidFill>
                <a:latin typeface="Times New Roman"/>
                <a:cs typeface="Times New Roman"/>
              </a:rPr>
              <a:t> gene  </a:t>
            </a:r>
            <a:r>
              <a:rPr lang="en-US" sz="900" dirty="0">
                <a:latin typeface="Times New Roman"/>
                <a:cs typeface="Times New Roman"/>
              </a:rPr>
              <a:t> </a:t>
            </a:r>
            <a:endParaRPr lang="en-US" sz="9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294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B1D33C-9261-89F4-2D3D-D6D92D519287}"/>
              </a:ext>
            </a:extLst>
          </p:cNvPr>
          <p:cNvSpPr txBox="1"/>
          <p:nvPr/>
        </p:nvSpPr>
        <p:spPr>
          <a:xfrm>
            <a:off x="203454" y="7611488"/>
            <a:ext cx="7920902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Times New Roman"/>
                <a:cs typeface="Calibri"/>
              </a:rPr>
              <a:t>Supplementary Figure 5</a:t>
            </a:r>
            <a:r>
              <a:rPr lang="en-US" sz="900" dirty="0">
                <a:latin typeface="Times New Roman"/>
                <a:cs typeface="Calibri"/>
              </a:rPr>
              <a:t>. AKT3 Gene Molecular Function towards neurological aspects focusing on glioma. </a:t>
            </a:r>
            <a:endParaRPr lang="en-US" sz="900" dirty="0">
              <a:latin typeface="Times New Roman"/>
            </a:endParaRPr>
          </a:p>
        </p:txBody>
      </p:sp>
      <p:pic>
        <p:nvPicPr>
          <p:cNvPr id="5" name="Picture 4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DA61C5F0-0749-3CC0-402B-26B4153DAC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" t="1588" r="451" b="3718"/>
          <a:stretch/>
        </p:blipFill>
        <p:spPr>
          <a:xfrm>
            <a:off x="287676" y="863029"/>
            <a:ext cx="8630293" cy="623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015C11-EF66-A56A-07E5-B8128F8A1111}"/>
              </a:ext>
            </a:extLst>
          </p:cNvPr>
          <p:cNvSpPr txBox="1"/>
          <p:nvPr/>
        </p:nvSpPr>
        <p:spPr>
          <a:xfrm>
            <a:off x="747606" y="8292331"/>
            <a:ext cx="8269430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Times New Roman"/>
                <a:cs typeface="Calibri"/>
              </a:rPr>
              <a:t>Supplementary Figure 6</a:t>
            </a:r>
            <a:r>
              <a:rPr lang="en-US" sz="900" dirty="0">
                <a:latin typeface="Times New Roman"/>
                <a:cs typeface="Calibri"/>
              </a:rPr>
              <a:t>: Inflammatory response pathway of GFAP gene, containing neuroinflammatory response  by apoptosis and JAK/STAT signaling </a:t>
            </a:r>
          </a:p>
        </p:txBody>
      </p:sp>
      <p:pic>
        <p:nvPicPr>
          <p:cNvPr id="5" name="Picture 4" descr="A picture containing text, diagram, screenshot, number&#10;&#10;Description automatically generated">
            <a:extLst>
              <a:ext uri="{FF2B5EF4-FFF2-40B4-BE49-F238E27FC236}">
                <a16:creationId xmlns:a16="http://schemas.microsoft.com/office/drawing/2014/main" id="{F676C4DA-9C2D-C271-143C-D3DC4AC12F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t="642" r="1045" b="3593"/>
          <a:stretch/>
        </p:blipFill>
        <p:spPr>
          <a:xfrm>
            <a:off x="109715" y="207037"/>
            <a:ext cx="8726060" cy="766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4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925EAE-A7B0-6A19-9E11-AD5A8E8C6728}"/>
              </a:ext>
            </a:extLst>
          </p:cNvPr>
          <p:cNvSpPr txBox="1"/>
          <p:nvPr/>
        </p:nvSpPr>
        <p:spPr>
          <a:xfrm>
            <a:off x="1763127" y="7439263"/>
            <a:ext cx="719635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Times New Roman"/>
                <a:cs typeface="Calibri"/>
              </a:rPr>
              <a:t>Supplementary Figure 7</a:t>
            </a:r>
            <a:r>
              <a:rPr lang="en-US" sz="1350" dirty="0">
                <a:cs typeface="Calibri"/>
              </a:rPr>
              <a:t>: </a:t>
            </a:r>
            <a:r>
              <a:rPr lang="en-US" sz="900" dirty="0">
                <a:latin typeface="Times New Roman"/>
                <a:cs typeface="Calibri"/>
              </a:rPr>
              <a:t>C4A biological pathway of  systematic lupus erythematosus in accordance with neurological damage</a:t>
            </a:r>
            <a:endParaRPr lang="en-US" sz="900" dirty="0">
              <a:latin typeface="Times New Roman"/>
              <a:cs typeface="Times New Roman"/>
            </a:endParaRPr>
          </a:p>
        </p:txBody>
      </p:sp>
      <p:pic>
        <p:nvPicPr>
          <p:cNvPr id="5" name="Picture 4" descr="A picture containing text, diagram, plan, map&#10;&#10;Description automatically generated">
            <a:extLst>
              <a:ext uri="{FF2B5EF4-FFF2-40B4-BE49-F238E27FC236}">
                <a16:creationId xmlns:a16="http://schemas.microsoft.com/office/drawing/2014/main" id="{A0DA6C3F-40A1-31D1-D87C-6A1CFE0DE4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" t="2905" r="1353" b="3206"/>
          <a:stretch/>
        </p:blipFill>
        <p:spPr>
          <a:xfrm>
            <a:off x="92631" y="1787702"/>
            <a:ext cx="8958737" cy="518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77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348E75-994F-3169-6282-7B72CAECC658}"/>
              </a:ext>
            </a:extLst>
          </p:cNvPr>
          <p:cNvSpPr txBox="1"/>
          <p:nvPr/>
        </p:nvSpPr>
        <p:spPr>
          <a:xfrm>
            <a:off x="2854889" y="8576164"/>
            <a:ext cx="5033949" cy="2077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Times New Roman"/>
                <a:cs typeface="Calibri"/>
              </a:rPr>
              <a:t>Supplementary Figure 8.</a:t>
            </a:r>
            <a:r>
              <a:rPr lang="en-US" sz="900" dirty="0">
                <a:latin typeface="Times New Roman"/>
                <a:cs typeface="Calibri"/>
              </a:rPr>
              <a:t>  VDAC1 biological pathway on neurodegeneration </a:t>
            </a:r>
            <a:endParaRPr lang="en-US" sz="900" dirty="0">
              <a:latin typeface="Times New Roman"/>
            </a:endParaRPr>
          </a:p>
        </p:txBody>
      </p:sp>
      <p:pic>
        <p:nvPicPr>
          <p:cNvPr id="5" name="Picture 4" descr="A picture containing text, diagram, plan, schematic&#10;&#10;Description automatically generated">
            <a:extLst>
              <a:ext uri="{FF2B5EF4-FFF2-40B4-BE49-F238E27FC236}">
                <a16:creationId xmlns:a16="http://schemas.microsoft.com/office/drawing/2014/main" id="{E51374B3-4ABD-6B2F-282F-44D7B02514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" t="1105" r="916" b="1597"/>
          <a:stretch/>
        </p:blipFill>
        <p:spPr>
          <a:xfrm>
            <a:off x="92468" y="205485"/>
            <a:ext cx="8876872" cy="813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19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9232CC-0471-C63E-E0BD-E70325ADC1CE}"/>
              </a:ext>
            </a:extLst>
          </p:cNvPr>
          <p:cNvSpPr txBox="1"/>
          <p:nvPr/>
        </p:nvSpPr>
        <p:spPr>
          <a:xfrm>
            <a:off x="2085655" y="8273769"/>
            <a:ext cx="5470399" cy="3462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Times New Roman"/>
                <a:cs typeface="Calibri"/>
              </a:rPr>
              <a:t>Supplementary Figure 9.</a:t>
            </a:r>
            <a:r>
              <a:rPr lang="en-US" sz="900" dirty="0">
                <a:latin typeface="Times New Roman"/>
                <a:cs typeface="Calibri"/>
              </a:rPr>
              <a:t> Neuroactive ligand-receptor interaction with gene ADCYAP1R1</a:t>
            </a:r>
          </a:p>
          <a:p>
            <a:endParaRPr lang="en-US" sz="900" dirty="0">
              <a:latin typeface="Times New Roman"/>
              <a:cs typeface="Calibri"/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400574C5-1D8F-72DA-A63F-1E52EAD0E9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t="1206" r="969" b="2614"/>
          <a:stretch/>
        </p:blipFill>
        <p:spPr>
          <a:xfrm>
            <a:off x="349321" y="523982"/>
            <a:ext cx="8311794" cy="756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2A9019F49C364FACF40B7EC0B9C758" ma:contentTypeVersion="5" ma:contentTypeDescription="Create a new document." ma:contentTypeScope="" ma:versionID="eee14c8d4c6aee7655fe23dbed81a8c0">
  <xsd:schema xmlns:xsd="http://www.w3.org/2001/XMLSchema" xmlns:xs="http://www.w3.org/2001/XMLSchema" xmlns:p="http://schemas.microsoft.com/office/2006/metadata/properties" xmlns:ns2="a4319e0b-cbd8-4d46-a236-0b5da8c209b6" xmlns:ns3="0a8af494-3913-4289-a636-db70d565c600" targetNamespace="http://schemas.microsoft.com/office/2006/metadata/properties" ma:root="true" ma:fieldsID="2cb1224f0c836cb2137ab82bbfa26a45" ns2:_="" ns3:_="">
    <xsd:import namespace="a4319e0b-cbd8-4d46-a236-0b5da8c209b6"/>
    <xsd:import namespace="0a8af494-3913-4289-a636-db70d565c6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319e0b-cbd8-4d46-a236-0b5da8c209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Date" ma:index="12" nillable="true" ma:displayName="Date" ma:format="DateOnly" ma:internalName="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af494-3913-4289-a636-db70d565c60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a4319e0b-cbd8-4d46-a236-0b5da8c209b6" xsi:nil="true"/>
  </documentManagement>
</p:properties>
</file>

<file path=customXml/itemProps1.xml><?xml version="1.0" encoding="utf-8"?>
<ds:datastoreItem xmlns:ds="http://schemas.openxmlformats.org/officeDocument/2006/customXml" ds:itemID="{390BCAF4-2FFB-4332-ACC6-DA55F35D9A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6464D5-D966-4395-B8BB-207B9E71B8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319e0b-cbd8-4d46-a236-0b5da8c209b6"/>
    <ds:schemaRef ds:uri="0a8af494-3913-4289-a636-db70d565c6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203816-30B3-4375-A4B8-B7E08CE765E6}">
  <ds:schemaRefs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f8d35fb9-ece4-44b7-88d9-fb4515ad3a3c"/>
    <ds:schemaRef ds:uri="34064ee6-e8cd-46cb-9cde-28d34229cb25"/>
    <ds:schemaRef ds:uri="a4319e0b-cbd8-4d46-a236-0b5da8c209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396</TotalTime>
  <Words>318</Words>
  <Application>Microsoft Office PowerPoint</Application>
  <PresentationFormat>Custom</PresentationFormat>
  <Paragraphs>36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Chitrala, Kumaraswamy Naidu</dc:creator>
  <cp:lastModifiedBy>Chitrala, Kumaraswamy Naidu</cp:lastModifiedBy>
  <cp:revision>164</cp:revision>
  <dcterms:created xsi:type="dcterms:W3CDTF">2022-11-15T17:02:15Z</dcterms:created>
  <dcterms:modified xsi:type="dcterms:W3CDTF">2023-08-04T16:46:05Z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0x010100162A9019F49C364FACF40B7EC0B9C758</vt:lpwstr>
  </property>
</Properties>
</file>